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485" r:id="rId3"/>
    <p:sldId id="486" r:id="rId4"/>
    <p:sldId id="487" r:id="rId5"/>
    <p:sldId id="488" r:id="rId6"/>
    <p:sldId id="489" r:id="rId7"/>
    <p:sldId id="490" r:id="rId8"/>
    <p:sldId id="492" r:id="rId9"/>
    <p:sldId id="493" r:id="rId10"/>
    <p:sldId id="494" r:id="rId11"/>
    <p:sldId id="491" r:id="rId12"/>
    <p:sldId id="497" r:id="rId13"/>
    <p:sldId id="495" r:id="rId14"/>
    <p:sldId id="496" r:id="rId15"/>
    <p:sldId id="501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47252"/>
    <a:srgbClr val="C6CAA9"/>
    <a:srgbClr val="CBCEAD"/>
    <a:srgbClr val="CED0AF"/>
    <a:srgbClr val="DDDBB9"/>
    <a:srgbClr val="CCCFAE"/>
    <a:srgbClr val="E2DFBD"/>
    <a:srgbClr val="C48B5E"/>
    <a:srgbClr val="E6E4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475" autoAdjust="0"/>
  </p:normalViewPr>
  <p:slideViewPr>
    <p:cSldViewPr snapToGrid="0">
      <p:cViewPr varScale="1">
        <p:scale>
          <a:sx n="84" d="100"/>
          <a:sy n="84" d="100"/>
        </p:scale>
        <p:origin x="-1602" y="-78"/>
      </p:cViewPr>
      <p:guideLst>
        <p:guide orient="horz" pos="2304"/>
        <p:guide pos="2873"/>
      </p:guideLst>
    </p:cSldViewPr>
  </p:slideViewPr>
  <p:outlineViewPr>
    <p:cViewPr>
      <p:scale>
        <a:sx n="33" d="100"/>
        <a:sy n="33" d="100"/>
      </p:scale>
      <p:origin x="0" y="90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AE6F2-A324-470E-923D-CAF825086ECB}" type="datetimeFigureOut">
              <a:rPr lang="zh-CN" altLang="en-US" smtClean="0"/>
              <a:pPr/>
              <a:t>2017/11/13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065EF-E1F9-42DC-855E-140E6AD141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2">
                <a:lumMod val="9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rgbClr val="CBCEAD"/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74090" y="2869565"/>
            <a:ext cx="6686550" cy="1125855"/>
          </a:xfrm>
        </p:spPr>
        <p:txBody>
          <a:bodyPr>
            <a:noAutofit/>
          </a:bodyPr>
          <a:lstStyle/>
          <a:p>
            <a:pPr algn="ctr" defTabSz="914400"/>
            <a:r>
              <a:rPr lang="zh-CN" altLang="zh-CN" sz="40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期末考试出试卷注意事项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55520" y="4866640"/>
            <a:ext cx="4180840" cy="1371600"/>
          </a:xfrm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农林工程与规划学院</a:t>
            </a:r>
          </a:p>
          <a:p>
            <a:pPr algn="ctr"/>
            <a:r>
              <a:rPr lang="en-US" altLang="zh-CN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2016</a:t>
            </a:r>
            <a:r>
              <a:rPr lang="zh-CN" altLang="en-US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</a:t>
            </a:r>
            <a:r>
              <a:rPr lang="en-US" altLang="zh-CN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11</a:t>
            </a:r>
            <a:r>
              <a:rPr lang="zh-CN" altLang="en-US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月</a:t>
            </a:r>
            <a:r>
              <a:rPr lang="en-US" altLang="zh-CN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9</a:t>
            </a:r>
            <a:r>
              <a:rPr lang="zh-CN" altLang="en-US" sz="32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日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6769" y="1179050"/>
            <a:ext cx="1763735" cy="1747796"/>
          </a:xfrm>
          <a:prstGeom prst="flowChartConnector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45802" y="2926846"/>
            <a:ext cx="1802808" cy="1800901"/>
          </a:xfrm>
          <a:prstGeom prst="flowChartConnector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9042" y="813510"/>
            <a:ext cx="1865991" cy="1863992"/>
          </a:xfrm>
          <a:prstGeom prst="flowChartConnector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53135" y="2136775"/>
            <a:ext cx="7889875" cy="37674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阅卷要求：</a:t>
            </a:r>
          </a:p>
          <a:p>
            <a:pPr marL="0" indent="0"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、根据标准答案进行阅卷，统一用红色笔进行评阅</a:t>
            </a:r>
          </a:p>
          <a:p>
            <a:pPr marL="0" indent="0"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、试卷评分统一为正分，但不打</a:t>
            </a:r>
            <a:r>
              <a:rPr lang="en-US" altLang="zh-CN" sz="20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“+”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号试卷上不能出现负分。</a:t>
            </a:r>
          </a:p>
          <a:p>
            <a:pPr marL="0" indent="0"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、需三人进行阅卷，阅卷完后，在相应位置进行签名，</a:t>
            </a:r>
          </a:p>
        </p:txBody>
      </p:sp>
      <p:pic>
        <p:nvPicPr>
          <p:cNvPr id="5" name="内容占位符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545590" y="4027170"/>
            <a:ext cx="6704965" cy="24612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>
                <a:solidFill>
                  <a:srgbClr val="0000FF"/>
                </a:solidFill>
              </a:rPr>
              <a:t>双向细目表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955" y="2051685"/>
            <a:ext cx="8947150" cy="27216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000" y="345440"/>
            <a:ext cx="8890635" cy="55295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2985" y="161925"/>
            <a:ext cx="7223125" cy="66516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6835" y="-22225"/>
            <a:ext cx="6987540" cy="69024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zh-CN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特别注意：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不要有错别字，出完试卷后需认真检查，交教研室汇总，材料为试卷、答案和双向细目表，包括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版和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版。教研室把关后，交到教务科，由于涉及试题泄密，所以只能用优盘拷过来，不接受邮箱或离线、在线发送，谢谢。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88022" y="2393153"/>
            <a:ext cx="2019300" cy="11887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47252"/>
                </a:solidFill>
                <a:effectLst/>
              </a:rPr>
              <a:t>谢谢</a:t>
            </a:r>
            <a:endParaRPr lang="en-US" altLang="zh-CN" sz="7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4725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320" y="678815"/>
            <a:ext cx="1795145" cy="599440"/>
          </a:xfrm>
        </p:spPr>
        <p:txBody>
          <a:bodyPr>
            <a:normAutofit fontScale="90000"/>
          </a:bodyPr>
          <a:lstStyle/>
          <a:p>
            <a:r>
              <a:rPr lang="zh-CN" altLang="en-US" b="1">
                <a:solidFill>
                  <a:srgbClr val="0000FF"/>
                </a:solidFill>
              </a:rPr>
              <a:t>试卷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" y="1416050"/>
            <a:ext cx="8895715" cy="39471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6700" y="5681345"/>
            <a:ext cx="8245475" cy="659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注：如果有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13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级有考试课，试卷需有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卷，且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卷试题重复率不超过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20%</a:t>
            </a:r>
          </a:p>
          <a:p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如该门课在上一年开设过，本次出题与上一年重复率不超过</a:t>
            </a: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30%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，避免漏题。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525" y="5166257"/>
            <a:ext cx="4067175" cy="51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" y="1818640"/>
            <a:ext cx="9155430" cy="33153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967740" y="3053080"/>
            <a:ext cx="7566660" cy="207200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第几页，共多少页，必须注明清楚，且如果实际出题试卷为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页或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页，未满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页，需将后面页码留出来，留到第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页空位，便于后期试卷装订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0005" y="396240"/>
            <a:ext cx="7557770" cy="2315845"/>
          </a:xfrm>
          <a:prstGeom prst="rect">
            <a:avLst/>
          </a:prstGeom>
        </p:spPr>
      </p:pic>
      <p:sp>
        <p:nvSpPr>
          <p:cNvPr id="6" name="下箭头 5"/>
          <p:cNvSpPr/>
          <p:nvPr/>
        </p:nvSpPr>
        <p:spPr>
          <a:xfrm>
            <a:off x="5225415" y="2197735"/>
            <a:ext cx="593090" cy="9340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45" y="1905000"/>
            <a:ext cx="8909685" cy="20281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0260" y="2546985"/>
            <a:ext cx="7796530" cy="17640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2273935" y="3545205"/>
            <a:ext cx="4852670" cy="654685"/>
          </a:xfrm>
        </p:spPr>
        <p:txBody>
          <a:bodyPr/>
          <a:lstStyle/>
          <a:p>
            <a:r>
              <a:rPr lang="zh-CN" altLang="en-US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此栏在</a:t>
            </a:r>
            <a:r>
              <a:rPr lang="en-US" altLang="zh-CN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页出现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97255" y="1269365"/>
            <a:ext cx="1047750" cy="5206365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340100" y="4392930"/>
            <a:ext cx="5835015" cy="24206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0100" y="-40005"/>
            <a:ext cx="2259965" cy="3240405"/>
          </a:xfrm>
          <a:prstGeom prst="rect">
            <a:avLst/>
          </a:prstGeom>
        </p:spPr>
      </p:pic>
      <p:sp>
        <p:nvSpPr>
          <p:cNvPr id="9" name="右箭头 8"/>
          <p:cNvSpPr/>
          <p:nvPr/>
        </p:nvSpPr>
        <p:spPr>
          <a:xfrm>
            <a:off x="1873250" y="3784600"/>
            <a:ext cx="439420" cy="197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1812290" y="1123950"/>
            <a:ext cx="1527810" cy="417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1812290" y="6142355"/>
            <a:ext cx="1527810" cy="417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5005" y="624205"/>
            <a:ext cx="2490470" cy="644525"/>
          </a:xfrm>
        </p:spPr>
        <p:txBody>
          <a:bodyPr/>
          <a:lstStyle/>
          <a:p>
            <a:r>
              <a:rPr lang="zh-CN" altLang="en-US" b="1">
                <a:solidFill>
                  <a:srgbClr val="0000FF"/>
                </a:solidFill>
              </a:rPr>
              <a:t>命题要求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2180" y="2133600"/>
            <a:ext cx="7602220" cy="3777615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、以教学大纲为准，试卷知识的覆盖面要求大于或等于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90%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、试题内容结构：掌握内容占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65%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左右，熟的占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25%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左右，了解的占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10%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左右；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、试题难易程度：特别容易的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10-20%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，中等占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60-70%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，较难的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10—15%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、试题类型：客观题（选择题，填空题、是非题等）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50-70%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，主观题（名词解释、问答题、论述等）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30-50%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、题量：适中，</a:t>
            </a:r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</a:rPr>
              <a:t>35-45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小题；</a:t>
            </a:r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3555" y="2136775"/>
            <a:ext cx="8328660" cy="376745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、试卷中字体要求：大标题</a:t>
            </a:r>
            <a:r>
              <a:rPr lang="zh-CN" altLang="en-US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（铜仁学院2016-2017学年第一学期xxxx专业xxxx级《xxxx》期末考试试卷）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宋体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号加粗，正文中标题宋体小四号加粗，其他宋体小四不加粗。正文行距为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1.5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</a:p>
          <a:p>
            <a:pPr marL="0" indent="0">
              <a:buNone/>
            </a:pPr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15105" y="3570605"/>
            <a:ext cx="5080000" cy="6235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270" y="4007485"/>
            <a:ext cx="3304540" cy="753110"/>
          </a:xfrm>
          <a:prstGeom prst="rect">
            <a:avLst/>
          </a:prstGeom>
        </p:spPr>
      </p:pic>
      <p:sp>
        <p:nvSpPr>
          <p:cNvPr id="7" name="下箭头 6"/>
          <p:cNvSpPr/>
          <p:nvPr/>
        </p:nvSpPr>
        <p:spPr>
          <a:xfrm>
            <a:off x="1213485" y="3380740"/>
            <a:ext cx="318770" cy="62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下箭头 7"/>
          <p:cNvSpPr/>
          <p:nvPr/>
        </p:nvSpPr>
        <p:spPr>
          <a:xfrm>
            <a:off x="6285865" y="2991485"/>
            <a:ext cx="318770" cy="62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596</Words>
  <Application>Microsoft Office PowerPoint</Application>
  <PresentationFormat>全屏显示(4:3)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丝状</vt:lpstr>
      <vt:lpstr>期末考试出试卷注意事项</vt:lpstr>
      <vt:lpstr>试卷</vt:lpstr>
      <vt:lpstr>幻灯片 3</vt:lpstr>
      <vt:lpstr>第几页，共多少页，必须注明清楚，且如果实际出题试卷为6页或7页，未满8页，需将后面页码留出来，留到第8页空位，便于后期试卷装订</vt:lpstr>
      <vt:lpstr>幻灯片 5</vt:lpstr>
      <vt:lpstr>幻灯片 6</vt:lpstr>
      <vt:lpstr>此栏在1、5、9页出现</vt:lpstr>
      <vt:lpstr>命题要求</vt:lpstr>
      <vt:lpstr>幻灯片 9</vt:lpstr>
      <vt:lpstr>幻灯片 10</vt:lpstr>
      <vt:lpstr>双向细目表</vt:lpstr>
      <vt:lpstr>幻灯片 12</vt:lpstr>
      <vt:lpstr>幻灯片 13</vt:lpstr>
      <vt:lpstr>幻灯片 14</vt:lpstr>
      <vt:lpstr>幻灯片 15</vt:lpstr>
      <vt:lpstr>幻灯片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134</cp:revision>
  <dcterms:created xsi:type="dcterms:W3CDTF">2016-10-15T08:04:00Z</dcterms:created>
  <dcterms:modified xsi:type="dcterms:W3CDTF">2017-11-13T03:36:16Z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